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alibri (MS) Bold" charset="0"/>
      <p:regular r:id="rId18"/>
    </p:embeddedFont>
    <p:embeddedFont>
      <p:font typeface="Calibri (MS)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5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9410" y="8642293"/>
            <a:ext cx="19813397" cy="2046531"/>
            <a:chOff x="0" y="0"/>
            <a:chExt cx="5218343" cy="539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8343" cy="539004"/>
            </a:xfrm>
            <a:custGeom>
              <a:avLst/>
              <a:gdLst/>
              <a:ahLst/>
              <a:cxnLst/>
              <a:rect l="l" t="t" r="r" b="b"/>
              <a:pathLst>
                <a:path w="5218343" h="539004">
                  <a:moveTo>
                    <a:pt x="19928" y="0"/>
                  </a:moveTo>
                  <a:lnTo>
                    <a:pt x="5198416" y="0"/>
                  </a:lnTo>
                  <a:cubicBezTo>
                    <a:pt x="5203701" y="0"/>
                    <a:pt x="5208770" y="2100"/>
                    <a:pt x="5212507" y="5837"/>
                  </a:cubicBezTo>
                  <a:cubicBezTo>
                    <a:pt x="5216244" y="9574"/>
                    <a:pt x="5218343" y="14643"/>
                    <a:pt x="5218343" y="19928"/>
                  </a:cubicBezTo>
                  <a:lnTo>
                    <a:pt x="5218343" y="519076"/>
                  </a:lnTo>
                  <a:cubicBezTo>
                    <a:pt x="5218343" y="524361"/>
                    <a:pt x="5216244" y="529430"/>
                    <a:pt x="5212507" y="533167"/>
                  </a:cubicBezTo>
                  <a:cubicBezTo>
                    <a:pt x="5208770" y="536905"/>
                    <a:pt x="5203701" y="539004"/>
                    <a:pt x="5198416" y="539004"/>
                  </a:cubicBezTo>
                  <a:lnTo>
                    <a:pt x="19928" y="539004"/>
                  </a:lnTo>
                  <a:cubicBezTo>
                    <a:pt x="14643" y="539004"/>
                    <a:pt x="9574" y="536905"/>
                    <a:pt x="5837" y="533167"/>
                  </a:cubicBezTo>
                  <a:cubicBezTo>
                    <a:pt x="2100" y="529430"/>
                    <a:pt x="0" y="524361"/>
                    <a:pt x="0" y="519076"/>
                  </a:cubicBezTo>
                  <a:lnTo>
                    <a:pt x="0" y="19928"/>
                  </a:lnTo>
                  <a:cubicBezTo>
                    <a:pt x="0" y="14643"/>
                    <a:pt x="2100" y="9574"/>
                    <a:pt x="5837" y="5837"/>
                  </a:cubicBezTo>
                  <a:cubicBezTo>
                    <a:pt x="9574" y="2100"/>
                    <a:pt x="14643" y="0"/>
                    <a:pt x="19928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18343" cy="61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71655" y="2681973"/>
            <a:ext cx="6673607" cy="5969845"/>
          </a:xfrm>
          <a:custGeom>
            <a:avLst/>
            <a:gdLst/>
            <a:ahLst/>
            <a:cxnLst/>
            <a:rect l="l" t="t" r="r" b="b"/>
            <a:pathLst>
              <a:path w="6673607" h="5969845">
                <a:moveTo>
                  <a:pt x="0" y="0"/>
                </a:moveTo>
                <a:lnTo>
                  <a:pt x="6673607" y="0"/>
                </a:lnTo>
                <a:lnTo>
                  <a:pt x="6673607" y="5969845"/>
                </a:lnTo>
                <a:lnTo>
                  <a:pt x="0" y="596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0607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16839" y="312154"/>
            <a:ext cx="11254323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4499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AI-DRIVEN RECRUITMENT PLATFORM</a:t>
            </a:r>
          </a:p>
          <a:p>
            <a:pPr algn="l">
              <a:lnSpc>
                <a:spcPts val="4814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57995" y="2539098"/>
            <a:ext cx="559796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Team </a:t>
            </a:r>
          </a:p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</a:t>
            </a:r>
            <a:r>
              <a:rPr lang="en-US" sz="34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3400" dirty="0" err="1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Lakshya</a:t>
            </a:r>
            <a:r>
              <a:rPr lang="en-US" sz="34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Garg</a:t>
            </a:r>
            <a:r>
              <a:rPr lang="en-US" sz="3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(E23CSEU1841</a:t>
            </a:r>
            <a:r>
              <a:rPr lang="en-US" sz="34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 2. </a:t>
            </a:r>
            <a:r>
              <a:rPr lang="en-US" sz="3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Satya</a:t>
            </a:r>
            <a:r>
              <a:rPr lang="en-US" sz="3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Prakash</a:t>
            </a:r>
            <a:r>
              <a:rPr lang="en-US" sz="3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(E23CSEU1845)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52425" y="995928"/>
            <a:ext cx="14583149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99" b="1" spc="-1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 WE FACED – AND HOW WE SOLVED THEM</a:t>
            </a:r>
          </a:p>
        </p:txBody>
      </p:sp>
      <p:sp>
        <p:nvSpPr>
          <p:cNvPr id="6" name="Freeform 6"/>
          <p:cNvSpPr/>
          <p:nvPr/>
        </p:nvSpPr>
        <p:spPr>
          <a:xfrm>
            <a:off x="12816459" y="2970286"/>
            <a:ext cx="4978500" cy="4978500"/>
          </a:xfrm>
          <a:custGeom>
            <a:avLst/>
            <a:gdLst/>
            <a:ahLst/>
            <a:cxnLst/>
            <a:rect l="l" t="t" r="r" b="b"/>
            <a:pathLst>
              <a:path w="4978500" h="4978500">
                <a:moveTo>
                  <a:pt x="0" y="0"/>
                </a:moveTo>
                <a:lnTo>
                  <a:pt x="4978500" y="0"/>
                </a:lnTo>
                <a:lnTo>
                  <a:pt x="4978500" y="4978500"/>
                </a:lnTo>
                <a:lnTo>
                  <a:pt x="0" y="497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1845" y="3569141"/>
            <a:ext cx="14913864" cy="364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Inconsistent Resume Formats - Structured with NLP pipelines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Limited HR Domain Knowledge -  Studied real hiring processes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Limited Training Data - Used open &amp; synthetic data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Parsing Accuracy Issues - Applied pre-cleaning &amp; model tuning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Unintuitive UI Design - Redesigned with user feedback</a:t>
            </a:r>
          </a:p>
          <a:p>
            <a:pPr marL="734051" lvl="1" indent="-367026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Time Constraints &amp; Team Sync - Weekly syncs &amp; task tools</a:t>
            </a:r>
          </a:p>
        </p:txBody>
      </p:sp>
      <p:sp>
        <p:nvSpPr>
          <p:cNvPr id="8" name="Freeform 8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2780554" y="-2375551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75267" y="111284"/>
            <a:ext cx="1193746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OUTCOMES, BENEFITS &amp; FUTURE SCOPE</a:t>
            </a:r>
          </a:p>
        </p:txBody>
      </p:sp>
      <p:sp>
        <p:nvSpPr>
          <p:cNvPr id="6" name="Freeform 6"/>
          <p:cNvSpPr/>
          <p:nvPr/>
        </p:nvSpPr>
        <p:spPr>
          <a:xfrm>
            <a:off x="10929420" y="2039144"/>
            <a:ext cx="6329880" cy="6017790"/>
          </a:xfrm>
          <a:custGeom>
            <a:avLst/>
            <a:gdLst/>
            <a:ahLst/>
            <a:cxnLst/>
            <a:rect l="l" t="t" r="r" b="b"/>
            <a:pathLst>
              <a:path w="6329880" h="6017790">
                <a:moveTo>
                  <a:pt x="0" y="0"/>
                </a:moveTo>
                <a:lnTo>
                  <a:pt x="6329880" y="0"/>
                </a:lnTo>
                <a:lnTo>
                  <a:pt x="6329880" y="6017789"/>
                </a:lnTo>
                <a:lnTo>
                  <a:pt x="0" y="601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104054" t="-31658" b="-113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2780554" y="-2375551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71655" y="2783284"/>
            <a:ext cx="8157898" cy="438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Faster, smarter candidate shortlisting</a:t>
            </a:r>
          </a:p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Bias-free, data-backed recommendations</a:t>
            </a:r>
          </a:p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Personalized feedback on resumes</a:t>
            </a:r>
          </a:p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Improved visibility &amp; fair evaluation</a:t>
            </a:r>
          </a:p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Chatbot-driven candidate engagement</a:t>
            </a:r>
          </a:p>
          <a:p>
            <a:pPr marL="755651" lvl="1" indent="-377825" algn="ctr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Sentiment analysis in video interviews</a:t>
            </a:r>
          </a:p>
          <a:p>
            <a:pPr algn="ctr">
              <a:lnSpc>
                <a:spcPts val="4900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6299" y="8501709"/>
            <a:ext cx="19995906" cy="2046531"/>
            <a:chOff x="0" y="0"/>
            <a:chExt cx="5266411" cy="539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411" cy="539004"/>
            </a:xfrm>
            <a:custGeom>
              <a:avLst/>
              <a:gdLst/>
              <a:ahLst/>
              <a:cxnLst/>
              <a:rect l="l" t="t" r="r" b="b"/>
              <a:pathLst>
                <a:path w="5266411" h="539004">
                  <a:moveTo>
                    <a:pt x="19746" y="0"/>
                  </a:moveTo>
                  <a:lnTo>
                    <a:pt x="5246665" y="0"/>
                  </a:lnTo>
                  <a:cubicBezTo>
                    <a:pt x="5257571" y="0"/>
                    <a:pt x="5266411" y="8841"/>
                    <a:pt x="5266411" y="19746"/>
                  </a:cubicBezTo>
                  <a:lnTo>
                    <a:pt x="5266411" y="519258"/>
                  </a:lnTo>
                  <a:cubicBezTo>
                    <a:pt x="5266411" y="530164"/>
                    <a:pt x="5257571" y="539004"/>
                    <a:pt x="5246665" y="539004"/>
                  </a:cubicBezTo>
                  <a:lnTo>
                    <a:pt x="19746" y="539004"/>
                  </a:lnTo>
                  <a:cubicBezTo>
                    <a:pt x="8841" y="539004"/>
                    <a:pt x="0" y="530164"/>
                    <a:pt x="0" y="519258"/>
                  </a:cubicBezTo>
                  <a:lnTo>
                    <a:pt x="0" y="19746"/>
                  </a:lnTo>
                  <a:cubicBezTo>
                    <a:pt x="0" y="8841"/>
                    <a:pt x="8841" y="0"/>
                    <a:pt x="19746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266411" cy="615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23406" y="2106767"/>
            <a:ext cx="5909636" cy="6423517"/>
          </a:xfrm>
          <a:custGeom>
            <a:avLst/>
            <a:gdLst/>
            <a:ahLst/>
            <a:cxnLst/>
            <a:rect l="l" t="t" r="r" b="b"/>
            <a:pathLst>
              <a:path w="5909636" h="6423517">
                <a:moveTo>
                  <a:pt x="0" y="0"/>
                </a:moveTo>
                <a:lnTo>
                  <a:pt x="5909636" y="0"/>
                </a:lnTo>
                <a:lnTo>
                  <a:pt x="5909636" y="6423517"/>
                </a:lnTo>
                <a:lnTo>
                  <a:pt x="0" y="64235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17117" y="2230592"/>
            <a:ext cx="7226883" cy="410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23"/>
              </a:lnSpc>
            </a:pPr>
            <a:r>
              <a:rPr lang="en-US" sz="15981" b="1" spc="-47">
                <a:solidFill>
                  <a:srgbClr val="C62E2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</a:t>
            </a:r>
            <a:r>
              <a:rPr lang="en-US" sz="15981" b="1" spc="-4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5702815" y="4752161"/>
            <a:ext cx="1993491" cy="498373"/>
          </a:xfrm>
          <a:custGeom>
            <a:avLst/>
            <a:gdLst/>
            <a:ahLst/>
            <a:cxnLst/>
            <a:rect l="l" t="t" r="r" b="b"/>
            <a:pathLst>
              <a:path w="1993491" h="498373">
                <a:moveTo>
                  <a:pt x="0" y="0"/>
                </a:moveTo>
                <a:lnTo>
                  <a:pt x="1993491" y="0"/>
                </a:lnTo>
                <a:lnTo>
                  <a:pt x="1993491" y="498373"/>
                </a:lnTo>
                <a:lnTo>
                  <a:pt x="0" y="49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2780554" y="-2375551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1134" y="2913074"/>
            <a:ext cx="10525732" cy="5418076"/>
            <a:chOff x="0" y="0"/>
            <a:chExt cx="2772209" cy="1426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2209" cy="1426983"/>
            </a:xfrm>
            <a:custGeom>
              <a:avLst/>
              <a:gdLst/>
              <a:ahLst/>
              <a:cxnLst/>
              <a:rect l="l" t="t" r="r" b="b"/>
              <a:pathLst>
                <a:path w="2772209" h="1426983">
                  <a:moveTo>
                    <a:pt x="51487" y="0"/>
                  </a:moveTo>
                  <a:lnTo>
                    <a:pt x="2720722" y="0"/>
                  </a:lnTo>
                  <a:cubicBezTo>
                    <a:pt x="2734377" y="0"/>
                    <a:pt x="2747473" y="5424"/>
                    <a:pt x="2757129" y="15080"/>
                  </a:cubicBezTo>
                  <a:cubicBezTo>
                    <a:pt x="2766785" y="24736"/>
                    <a:pt x="2772209" y="37832"/>
                    <a:pt x="2772209" y="51487"/>
                  </a:cubicBezTo>
                  <a:lnTo>
                    <a:pt x="2772209" y="1375496"/>
                  </a:lnTo>
                  <a:cubicBezTo>
                    <a:pt x="2772209" y="1389151"/>
                    <a:pt x="2766785" y="1402247"/>
                    <a:pt x="2757129" y="1411903"/>
                  </a:cubicBezTo>
                  <a:cubicBezTo>
                    <a:pt x="2747473" y="1421558"/>
                    <a:pt x="2734377" y="1426983"/>
                    <a:pt x="2720722" y="1426983"/>
                  </a:cubicBezTo>
                  <a:lnTo>
                    <a:pt x="51487" y="1426983"/>
                  </a:lnTo>
                  <a:cubicBezTo>
                    <a:pt x="37832" y="1426983"/>
                    <a:pt x="24736" y="1421558"/>
                    <a:pt x="15080" y="1411903"/>
                  </a:cubicBezTo>
                  <a:cubicBezTo>
                    <a:pt x="5424" y="1402247"/>
                    <a:pt x="0" y="1389151"/>
                    <a:pt x="0" y="1375496"/>
                  </a:cubicBezTo>
                  <a:lnTo>
                    <a:pt x="0" y="51487"/>
                  </a:lnTo>
                  <a:cubicBezTo>
                    <a:pt x="0" y="37832"/>
                    <a:pt x="5424" y="24736"/>
                    <a:pt x="15080" y="15080"/>
                  </a:cubicBezTo>
                  <a:cubicBezTo>
                    <a:pt x="24736" y="5424"/>
                    <a:pt x="37832" y="0"/>
                    <a:pt x="51487" y="0"/>
                  </a:cubicBezTo>
                  <a:close/>
                </a:path>
              </a:pathLst>
            </a:custGeom>
            <a:solidFill>
              <a:srgbClr val="FABC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72209" cy="150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12956" y="4031754"/>
            <a:ext cx="9043528" cy="30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 AI-powered hiring assistant that streamlines resume screening, recommends top candidates, schedules interviews, and delivers insights making recruitment faster, smarter, and bias-free.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6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03209" y="174653"/>
            <a:ext cx="6463023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AI-DRIVEN RECRUITMENT PLATFORM 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659612" y="5073628"/>
            <a:ext cx="4321546" cy="1096969"/>
          </a:xfrm>
          <a:custGeom>
            <a:avLst/>
            <a:gdLst/>
            <a:ahLst/>
            <a:cxnLst/>
            <a:rect l="l" t="t" r="r" b="b"/>
            <a:pathLst>
              <a:path w="4321546" h="1096969">
                <a:moveTo>
                  <a:pt x="0" y="0"/>
                </a:moveTo>
                <a:lnTo>
                  <a:pt x="4321546" y="0"/>
                </a:lnTo>
                <a:lnTo>
                  <a:pt x="4321546" y="1096968"/>
                </a:lnTo>
                <a:lnTo>
                  <a:pt x="0" y="109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5630668" y="5143500"/>
            <a:ext cx="4321546" cy="1096969"/>
          </a:xfrm>
          <a:custGeom>
            <a:avLst/>
            <a:gdLst/>
            <a:ahLst/>
            <a:cxnLst/>
            <a:rect l="l" t="t" r="r" b="b"/>
            <a:pathLst>
              <a:path w="4321546" h="1096969">
                <a:moveTo>
                  <a:pt x="0" y="0"/>
                </a:moveTo>
                <a:lnTo>
                  <a:pt x="4321546" y="0"/>
                </a:lnTo>
                <a:lnTo>
                  <a:pt x="4321546" y="1096969"/>
                </a:lnTo>
                <a:lnTo>
                  <a:pt x="0" y="109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19704" y="611375"/>
            <a:ext cx="530542" cy="5305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19195" y="611375"/>
            <a:ext cx="530542" cy="5305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39048"/>
            <a:ext cx="8666171" cy="5242807"/>
            <a:chOff x="0" y="0"/>
            <a:chExt cx="2282448" cy="1380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2448" cy="1380822"/>
            </a:xfrm>
            <a:custGeom>
              <a:avLst/>
              <a:gdLst/>
              <a:ahLst/>
              <a:cxnLst/>
              <a:rect l="l" t="t" r="r" b="b"/>
              <a:pathLst>
                <a:path w="2282448" h="1380822">
                  <a:moveTo>
                    <a:pt x="62534" y="0"/>
                  </a:moveTo>
                  <a:lnTo>
                    <a:pt x="2219914" y="0"/>
                  </a:lnTo>
                  <a:cubicBezTo>
                    <a:pt x="2254451" y="0"/>
                    <a:pt x="2282448" y="27998"/>
                    <a:pt x="2282448" y="62534"/>
                  </a:cubicBezTo>
                  <a:lnTo>
                    <a:pt x="2282448" y="1318287"/>
                  </a:lnTo>
                  <a:cubicBezTo>
                    <a:pt x="2282448" y="1352824"/>
                    <a:pt x="2254451" y="1380822"/>
                    <a:pt x="2219914" y="1380822"/>
                  </a:cubicBezTo>
                  <a:lnTo>
                    <a:pt x="62534" y="1380822"/>
                  </a:lnTo>
                  <a:cubicBezTo>
                    <a:pt x="27998" y="1380822"/>
                    <a:pt x="0" y="1352824"/>
                    <a:pt x="0" y="1318287"/>
                  </a:cubicBezTo>
                  <a:lnTo>
                    <a:pt x="0" y="62534"/>
                  </a:lnTo>
                  <a:cubicBezTo>
                    <a:pt x="0" y="27998"/>
                    <a:pt x="27998" y="0"/>
                    <a:pt x="62534" y="0"/>
                  </a:cubicBezTo>
                  <a:close/>
                </a:path>
              </a:pathLst>
            </a:custGeom>
            <a:solidFill>
              <a:srgbClr val="FABC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282448" cy="1457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31183" y="3544788"/>
            <a:ext cx="6818267" cy="4545511"/>
          </a:xfrm>
          <a:custGeom>
            <a:avLst/>
            <a:gdLst/>
            <a:ahLst/>
            <a:cxnLst/>
            <a:rect l="l" t="t" r="r" b="b"/>
            <a:pathLst>
              <a:path w="6818267" h="4545511">
                <a:moveTo>
                  <a:pt x="0" y="0"/>
                </a:moveTo>
                <a:lnTo>
                  <a:pt x="6818267" y="0"/>
                </a:lnTo>
                <a:lnTo>
                  <a:pt x="6818267" y="4545512"/>
                </a:lnTo>
                <a:lnTo>
                  <a:pt x="0" y="454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4345641" y="300989"/>
            <a:ext cx="9596719" cy="7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INEFFICIENCIES IN TRADITIONAL HIRING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919" y="3712869"/>
            <a:ext cx="8433732" cy="476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resume screening takes hours</a:t>
            </a:r>
          </a:p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chances of human bias</a:t>
            </a:r>
          </a:p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Poor candidate engagement &amp; experience</a:t>
            </a:r>
          </a:p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Ineffective interview scheduling methods</a:t>
            </a:r>
          </a:p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real-time data insights</a:t>
            </a:r>
          </a:p>
          <a:p>
            <a:pPr marL="734058" lvl="1" indent="-367029" algn="just">
              <a:lnSpc>
                <a:spcPts val="537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Limited tools for predicting job fit</a:t>
            </a:r>
          </a:p>
          <a:p>
            <a:pPr algn="just">
              <a:lnSpc>
                <a:spcPts val="5371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56200" y="333375"/>
            <a:ext cx="1105785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OBJECTIVE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7744" y="2352094"/>
            <a:ext cx="2819550" cy="4937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7008" y="2352094"/>
            <a:ext cx="2819550" cy="49377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6272" y="2352094"/>
            <a:ext cx="2819550" cy="49377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6086" y="2352094"/>
            <a:ext cx="2819550" cy="49377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19017" y="7181024"/>
            <a:ext cx="2057003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AI-Powered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212159" y="7181024"/>
            <a:ext cx="222924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Faster Hiring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52145" y="7181024"/>
            <a:ext cx="210780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Data-Driven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15707" y="7181024"/>
            <a:ext cx="1620308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Bias-Free</a:t>
            </a:r>
          </a:p>
        </p:txBody>
      </p:sp>
      <p:sp>
        <p:nvSpPr>
          <p:cNvPr id="15" name="Freeform 15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8588" y="300990"/>
            <a:ext cx="669082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DESIGN THINKING PROCESS</a:t>
            </a:r>
          </a:p>
        </p:txBody>
      </p:sp>
      <p:sp>
        <p:nvSpPr>
          <p:cNvPr id="6" name="Freeform 6"/>
          <p:cNvSpPr/>
          <p:nvPr/>
        </p:nvSpPr>
        <p:spPr>
          <a:xfrm>
            <a:off x="13148580" y="3231031"/>
            <a:ext cx="4840470" cy="4858136"/>
          </a:xfrm>
          <a:custGeom>
            <a:avLst/>
            <a:gdLst/>
            <a:ahLst/>
            <a:cxnLst/>
            <a:rect l="l" t="t" r="r" b="b"/>
            <a:pathLst>
              <a:path w="4840470" h="4858136">
                <a:moveTo>
                  <a:pt x="0" y="0"/>
                </a:moveTo>
                <a:lnTo>
                  <a:pt x="4840469" y="0"/>
                </a:lnTo>
                <a:lnTo>
                  <a:pt x="4840469" y="4858135"/>
                </a:lnTo>
                <a:lnTo>
                  <a:pt x="0" y="485813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10236" y="3232929"/>
            <a:ext cx="9199430" cy="495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Understood hiring issues through user research</a:t>
            </a:r>
          </a:p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Defined recruitment problems in clear terms</a:t>
            </a:r>
          </a:p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Ideated smart solutions using AI tools</a:t>
            </a:r>
          </a:p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Prototyped dashboards, chatbot, and workflows</a:t>
            </a:r>
          </a:p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Tested features with real-time user feedback</a:t>
            </a:r>
          </a:p>
          <a:p>
            <a:pPr marL="734061" lvl="1" indent="-367031" algn="ctr">
              <a:lnSpc>
                <a:spcPts val="561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Refined based on insights and reviews</a:t>
            </a:r>
          </a:p>
          <a:p>
            <a:pPr algn="ctr">
              <a:lnSpc>
                <a:spcPts val="5610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95280" y="300990"/>
            <a:ext cx="874409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2821838" y="-2334403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53442" y="1356772"/>
            <a:ext cx="12827765" cy="8546499"/>
          </a:xfrm>
          <a:custGeom>
            <a:avLst/>
            <a:gdLst/>
            <a:ahLst/>
            <a:cxnLst/>
            <a:rect l="l" t="t" r="r" b="b"/>
            <a:pathLst>
              <a:path w="12827765" h="8546499">
                <a:moveTo>
                  <a:pt x="0" y="0"/>
                </a:moveTo>
                <a:lnTo>
                  <a:pt x="12827766" y="0"/>
                </a:lnTo>
                <a:lnTo>
                  <a:pt x="12827766" y="8546498"/>
                </a:lnTo>
                <a:lnTo>
                  <a:pt x="0" y="854649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05962" y="1028700"/>
            <a:ext cx="2883422" cy="3166110"/>
          </a:xfrm>
          <a:custGeom>
            <a:avLst/>
            <a:gdLst/>
            <a:ahLst/>
            <a:cxnLst/>
            <a:rect l="l" t="t" r="r" b="b"/>
            <a:pathLst>
              <a:path w="2883422" h="3166110">
                <a:moveTo>
                  <a:pt x="0" y="0"/>
                </a:moveTo>
                <a:lnTo>
                  <a:pt x="2883422" y="0"/>
                </a:lnTo>
                <a:lnTo>
                  <a:pt x="2883422" y="3166110"/>
                </a:lnTo>
                <a:lnTo>
                  <a:pt x="0" y="316611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318604" t="-44617" r="-14830" b="-118374"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2780554" y="-2375551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25897" y="1125936"/>
            <a:ext cx="4110776" cy="3068874"/>
          </a:xfrm>
          <a:custGeom>
            <a:avLst/>
            <a:gdLst/>
            <a:ahLst/>
            <a:cxnLst/>
            <a:rect l="l" t="t" r="r" b="b"/>
            <a:pathLst>
              <a:path w="4110776" h="3068874">
                <a:moveTo>
                  <a:pt x="0" y="0"/>
                </a:moveTo>
                <a:lnTo>
                  <a:pt x="4110777" y="0"/>
                </a:lnTo>
                <a:lnTo>
                  <a:pt x="4110777" y="3068874"/>
                </a:lnTo>
                <a:lnTo>
                  <a:pt x="0" y="306887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03252" t="-50957" r="-102349" b="-1217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5482" y="1015596"/>
            <a:ext cx="3944531" cy="3192318"/>
          </a:xfrm>
          <a:custGeom>
            <a:avLst/>
            <a:gdLst/>
            <a:ahLst/>
            <a:cxnLst/>
            <a:rect l="l" t="t" r="r" b="b"/>
            <a:pathLst>
              <a:path w="3944531" h="3192318">
                <a:moveTo>
                  <a:pt x="0" y="0"/>
                </a:moveTo>
                <a:lnTo>
                  <a:pt x="3944532" y="0"/>
                </a:lnTo>
                <a:lnTo>
                  <a:pt x="3944532" y="3192318"/>
                </a:lnTo>
                <a:lnTo>
                  <a:pt x="0" y="319231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l="-2162" t="-39162" r="-206281" b="-11476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63183" y="4194641"/>
            <a:ext cx="5236205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ranks best-fit profiles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Matches based on job needs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Explains each recommendation clearly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Learns from HR decision patterns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08528" y="4194641"/>
            <a:ext cx="5904114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Extracts skills and experience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Flags top job-matching resumes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Smart filtering for quick review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Suggests resume improvements to candidates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154058" y="4194641"/>
            <a:ext cx="5987230" cy="54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Visualizes recruitment performance metrics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Tracks sources and hiring timeline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data-driven HR decisions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Detects hiring process bottlenecks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865529" y="135336"/>
            <a:ext cx="343151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7229" y="4171641"/>
            <a:ext cx="5065415" cy="5065415"/>
          </a:xfrm>
          <a:custGeom>
            <a:avLst/>
            <a:gdLst/>
            <a:ahLst/>
            <a:cxnLst/>
            <a:rect l="l" t="t" r="r" b="b"/>
            <a:pathLst>
              <a:path w="5065415" h="5065415">
                <a:moveTo>
                  <a:pt x="0" y="0"/>
                </a:moveTo>
                <a:lnTo>
                  <a:pt x="5065415" y="0"/>
                </a:lnTo>
                <a:lnTo>
                  <a:pt x="5065415" y="5065415"/>
                </a:lnTo>
                <a:lnTo>
                  <a:pt x="0" y="506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9197" y="3893057"/>
            <a:ext cx="10130781" cy="5622584"/>
          </a:xfrm>
          <a:custGeom>
            <a:avLst/>
            <a:gdLst/>
            <a:ahLst/>
            <a:cxnLst/>
            <a:rect l="l" t="t" r="r" b="b"/>
            <a:pathLst>
              <a:path w="10130781" h="5622584">
                <a:moveTo>
                  <a:pt x="0" y="0"/>
                </a:moveTo>
                <a:lnTo>
                  <a:pt x="10130781" y="0"/>
                </a:lnTo>
                <a:lnTo>
                  <a:pt x="10130781" y="5622584"/>
                </a:lnTo>
                <a:lnTo>
                  <a:pt x="0" y="562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01668" y="1521380"/>
            <a:ext cx="6205839" cy="3745321"/>
          </a:xfrm>
          <a:custGeom>
            <a:avLst/>
            <a:gdLst/>
            <a:ahLst/>
            <a:cxnLst/>
            <a:rect l="l" t="t" r="r" b="b"/>
            <a:pathLst>
              <a:path w="6205839" h="3745321">
                <a:moveTo>
                  <a:pt x="0" y="0"/>
                </a:moveTo>
                <a:lnTo>
                  <a:pt x="6205839" y="0"/>
                </a:lnTo>
                <a:lnTo>
                  <a:pt x="6205839" y="3745320"/>
                </a:lnTo>
                <a:lnTo>
                  <a:pt x="0" y="374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31070" y="771359"/>
            <a:ext cx="8217733" cy="5245361"/>
          </a:xfrm>
          <a:custGeom>
            <a:avLst/>
            <a:gdLst/>
            <a:ahLst/>
            <a:cxnLst/>
            <a:rect l="l" t="t" r="r" b="b"/>
            <a:pathLst>
              <a:path w="8217733" h="5245361">
                <a:moveTo>
                  <a:pt x="0" y="0"/>
                </a:moveTo>
                <a:lnTo>
                  <a:pt x="8217733" y="0"/>
                </a:lnTo>
                <a:lnTo>
                  <a:pt x="8217733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5280" y="300990"/>
            <a:ext cx="874409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TECH STACK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132" y="-246115"/>
            <a:ext cx="2763574" cy="2763574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2780554" y="-2375551"/>
            <a:ext cx="5617660" cy="6156438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3904" y="9258300"/>
            <a:ext cx="19398061" cy="1289940"/>
            <a:chOff x="0" y="0"/>
            <a:chExt cx="5108954" cy="3397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8954" cy="339737"/>
            </a:xfrm>
            <a:custGeom>
              <a:avLst/>
              <a:gdLst/>
              <a:ahLst/>
              <a:cxnLst/>
              <a:rect l="l" t="t" r="r" b="b"/>
              <a:pathLst>
                <a:path w="5108954" h="339737">
                  <a:moveTo>
                    <a:pt x="20355" y="0"/>
                  </a:moveTo>
                  <a:lnTo>
                    <a:pt x="5088600" y="0"/>
                  </a:lnTo>
                  <a:cubicBezTo>
                    <a:pt x="5093998" y="0"/>
                    <a:pt x="5099176" y="2144"/>
                    <a:pt x="5102993" y="5962"/>
                  </a:cubicBezTo>
                  <a:cubicBezTo>
                    <a:pt x="5106810" y="9779"/>
                    <a:pt x="5108954" y="14956"/>
                    <a:pt x="5108954" y="20355"/>
                  </a:cubicBezTo>
                  <a:lnTo>
                    <a:pt x="5108954" y="319383"/>
                  </a:lnTo>
                  <a:cubicBezTo>
                    <a:pt x="5108954" y="324781"/>
                    <a:pt x="5106810" y="329958"/>
                    <a:pt x="5102993" y="333776"/>
                  </a:cubicBezTo>
                  <a:cubicBezTo>
                    <a:pt x="5099176" y="337593"/>
                    <a:pt x="5093998" y="339737"/>
                    <a:pt x="5088600" y="339737"/>
                  </a:cubicBezTo>
                  <a:lnTo>
                    <a:pt x="20355" y="339737"/>
                  </a:lnTo>
                  <a:cubicBezTo>
                    <a:pt x="9113" y="339737"/>
                    <a:pt x="0" y="330624"/>
                    <a:pt x="0" y="319383"/>
                  </a:cubicBezTo>
                  <a:lnTo>
                    <a:pt x="0" y="20355"/>
                  </a:lnTo>
                  <a:cubicBezTo>
                    <a:pt x="0" y="9113"/>
                    <a:pt x="9113" y="0"/>
                    <a:pt x="20355" y="0"/>
                  </a:cubicBezTo>
                  <a:close/>
                </a:path>
              </a:pathLst>
            </a:custGeom>
            <a:solidFill>
              <a:srgbClr val="C62E2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8954" cy="415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9467" y="1217687"/>
            <a:ext cx="7851626" cy="7851626"/>
          </a:xfrm>
          <a:custGeom>
            <a:avLst/>
            <a:gdLst/>
            <a:ahLst/>
            <a:cxnLst/>
            <a:rect l="l" t="t" r="r" b="b"/>
            <a:pathLst>
              <a:path w="7851626" h="7851626">
                <a:moveTo>
                  <a:pt x="0" y="0"/>
                </a:moveTo>
                <a:lnTo>
                  <a:pt x="7851626" y="0"/>
                </a:lnTo>
                <a:lnTo>
                  <a:pt x="7851626" y="7851626"/>
                </a:lnTo>
                <a:lnTo>
                  <a:pt x="0" y="78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01200" y="1217687"/>
            <a:ext cx="7887424" cy="3975990"/>
          </a:xfrm>
          <a:custGeom>
            <a:avLst/>
            <a:gdLst/>
            <a:ahLst/>
            <a:cxnLst/>
            <a:rect l="l" t="t" r="r" b="b"/>
            <a:pathLst>
              <a:path w="7887424" h="3975990">
                <a:moveTo>
                  <a:pt x="0" y="0"/>
                </a:moveTo>
                <a:lnTo>
                  <a:pt x="7887424" y="0"/>
                </a:lnTo>
                <a:lnTo>
                  <a:pt x="7887424" y="3975990"/>
                </a:lnTo>
                <a:lnTo>
                  <a:pt x="0" y="397599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23" r="-35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80201" y="5384177"/>
            <a:ext cx="7729423" cy="3781395"/>
          </a:xfrm>
          <a:custGeom>
            <a:avLst/>
            <a:gdLst/>
            <a:ahLst/>
            <a:cxnLst/>
            <a:rect l="l" t="t" r="r" b="b"/>
            <a:pathLst>
              <a:path w="7729423" h="3781395">
                <a:moveTo>
                  <a:pt x="0" y="0"/>
                </a:moveTo>
                <a:lnTo>
                  <a:pt x="7729423" y="0"/>
                </a:lnTo>
                <a:lnTo>
                  <a:pt x="7729423" y="3781395"/>
                </a:lnTo>
                <a:lnTo>
                  <a:pt x="0" y="378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7732" r="-10400" b="-1187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95280" y="300990"/>
            <a:ext cx="874409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z="4500" b="1" spc="-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CODE SNIPPET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(MS) Bold</vt:lpstr>
      <vt:lpstr>Calibri (MS)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HR Management Development Program</dc:title>
  <cp:lastModifiedBy>HP</cp:lastModifiedBy>
  <cp:revision>2</cp:revision>
  <dcterms:created xsi:type="dcterms:W3CDTF">2006-08-16T00:00:00Z</dcterms:created>
  <dcterms:modified xsi:type="dcterms:W3CDTF">2025-04-20T13:04:34Z</dcterms:modified>
  <dc:identifier>DAGlFqqHmIQ</dc:identifier>
</cp:coreProperties>
</file>